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2" r:id="rId1"/>
  </p:sldMasterIdLst>
  <p:notesMasterIdLst>
    <p:notesMasterId r:id="rId23"/>
  </p:notesMasterIdLst>
  <p:sldIdLst>
    <p:sldId id="256" r:id="rId2"/>
    <p:sldId id="328" r:id="rId3"/>
    <p:sldId id="331" r:id="rId4"/>
    <p:sldId id="334" r:id="rId5"/>
    <p:sldId id="333" r:id="rId6"/>
    <p:sldId id="329" r:id="rId7"/>
    <p:sldId id="344" r:id="rId8"/>
    <p:sldId id="332" r:id="rId9"/>
    <p:sldId id="336" r:id="rId10"/>
    <p:sldId id="338" r:id="rId11"/>
    <p:sldId id="339" r:id="rId12"/>
    <p:sldId id="335" r:id="rId13"/>
    <p:sldId id="345" r:id="rId14"/>
    <p:sldId id="337" r:id="rId15"/>
    <p:sldId id="346" r:id="rId16"/>
    <p:sldId id="340" r:id="rId17"/>
    <p:sldId id="341" r:id="rId18"/>
    <p:sldId id="342" r:id="rId19"/>
    <p:sldId id="343" r:id="rId20"/>
    <p:sldId id="347" r:id="rId21"/>
    <p:sldId id="348" r:id="rId22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PT Sans Narrow" panose="020B0506020203020204" pitchFamily="34" charset="0"/>
      <p:regular r:id="rId28"/>
      <p:bold r:id="rId29"/>
    </p:embeddedFont>
    <p:embeddedFont>
      <p:font typeface="Source Sans Pro" panose="020B0503030403020204" pitchFamily="34" charset="0"/>
      <p:regular r:id="rId30"/>
      <p:bold r:id="rId31"/>
      <p:italic r:id="rId32"/>
      <p:boldItalic r:id="rId33"/>
    </p:embeddedFont>
    <p:embeddedFont>
      <p:font typeface="Source Sans Pro Light" panose="020B0403030403020204" pitchFamily="34" charset="0"/>
      <p:regular r:id="rId34"/>
      <p:italic r:id="rId35"/>
    </p:embeddedFont>
    <p:embeddedFont>
      <p:font typeface="Segoe UI" panose="020B0502040204020203" pitchFamily="34" charset="0"/>
      <p:regular r:id="rId36"/>
      <p:bold r:id="rId37"/>
      <p:italic r:id="rId38"/>
      <p:boldItalic r:id="rId39"/>
    </p:embeddedFont>
    <p:embeddedFont>
      <p:font typeface="Calibri Light" panose="020F0302020204030204" pitchFamily="34" charset="0"/>
      <p:regular r:id="rId40"/>
      <p:italic r:id="rId41"/>
    </p:embeddedFont>
  </p:embeddedFontLst>
  <p:custDataLst>
    <p:tags r:id="rId4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72AF"/>
    <a:srgbClr val="000000"/>
    <a:srgbClr val="FFFF00"/>
    <a:srgbClr val="FF0000"/>
    <a:srgbClr val="FFFFFF"/>
    <a:srgbClr val="F8F8F8"/>
    <a:srgbClr val="2987BB"/>
    <a:srgbClr val="92D050"/>
    <a:srgbClr val="91C8E7"/>
    <a:srgbClr val="932E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50" autoAdjust="0"/>
    <p:restoredTop sz="88193" autoAdjust="0"/>
  </p:normalViewPr>
  <p:slideViewPr>
    <p:cSldViewPr snapToGrid="0">
      <p:cViewPr varScale="1">
        <p:scale>
          <a:sx n="98" d="100"/>
          <a:sy n="98" d="100"/>
        </p:scale>
        <p:origin x="414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ayhong\OneDrive\_Python%20lecture\Week%207\bgt-traffic\06-2014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ayhong\OneDrive\_Python%20lecture\Week%207\bgt-traffic\2014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ayhong\OneDrive\_Python%20lecture\Week%207\tv_show_2016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'06-2014'!$B$1</c:f>
              <c:strCache>
                <c:ptCount val="1"/>
                <c:pt idx="0">
                  <c:v> toll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'06-2014'!$A$2:$A$31</c:f>
              <c:numCache>
                <c:formatCode>m/d/yyyy</c:formatCode>
                <c:ptCount val="30"/>
                <c:pt idx="0">
                  <c:v>41799</c:v>
                </c:pt>
                <c:pt idx="1">
                  <c:v>41792</c:v>
                </c:pt>
                <c:pt idx="2">
                  <c:v>41807</c:v>
                </c:pt>
                <c:pt idx="3">
                  <c:v>41816</c:v>
                </c:pt>
                <c:pt idx="4">
                  <c:v>41819</c:v>
                </c:pt>
                <c:pt idx="5">
                  <c:v>41791</c:v>
                </c:pt>
                <c:pt idx="6">
                  <c:v>41796</c:v>
                </c:pt>
                <c:pt idx="7">
                  <c:v>41817</c:v>
                </c:pt>
                <c:pt idx="8">
                  <c:v>41813</c:v>
                </c:pt>
                <c:pt idx="9">
                  <c:v>41802</c:v>
                </c:pt>
                <c:pt idx="10">
                  <c:v>41803</c:v>
                </c:pt>
                <c:pt idx="11">
                  <c:v>41797</c:v>
                </c:pt>
                <c:pt idx="12">
                  <c:v>41811</c:v>
                </c:pt>
                <c:pt idx="13">
                  <c:v>41815</c:v>
                </c:pt>
                <c:pt idx="14">
                  <c:v>41814</c:v>
                </c:pt>
                <c:pt idx="15">
                  <c:v>41793</c:v>
                </c:pt>
                <c:pt idx="16">
                  <c:v>41801</c:v>
                </c:pt>
                <c:pt idx="17">
                  <c:v>41798</c:v>
                </c:pt>
                <c:pt idx="18">
                  <c:v>41800</c:v>
                </c:pt>
                <c:pt idx="19">
                  <c:v>41795</c:v>
                </c:pt>
                <c:pt idx="20">
                  <c:v>41809</c:v>
                </c:pt>
                <c:pt idx="21">
                  <c:v>41808</c:v>
                </c:pt>
                <c:pt idx="22">
                  <c:v>41794</c:v>
                </c:pt>
                <c:pt idx="23">
                  <c:v>41805</c:v>
                </c:pt>
                <c:pt idx="24">
                  <c:v>41804</c:v>
                </c:pt>
                <c:pt idx="25">
                  <c:v>41820</c:v>
                </c:pt>
                <c:pt idx="26">
                  <c:v>41810</c:v>
                </c:pt>
                <c:pt idx="27">
                  <c:v>41818</c:v>
                </c:pt>
                <c:pt idx="28">
                  <c:v>41812</c:v>
                </c:pt>
                <c:pt idx="29">
                  <c:v>41806</c:v>
                </c:pt>
              </c:numCache>
            </c:numRef>
          </c:cat>
          <c:val>
            <c:numRef>
              <c:f>'06-2014'!$B$2:$B$31</c:f>
              <c:numCache>
                <c:formatCode>General</c:formatCode>
                <c:ptCount val="30"/>
                <c:pt idx="0">
                  <c:v>1801</c:v>
                </c:pt>
                <c:pt idx="1">
                  <c:v>2385</c:v>
                </c:pt>
                <c:pt idx="2">
                  <c:v>1707</c:v>
                </c:pt>
                <c:pt idx="3">
                  <c:v>1783</c:v>
                </c:pt>
                <c:pt idx="4">
                  <c:v>2938</c:v>
                </c:pt>
                <c:pt idx="5">
                  <c:v>3396</c:v>
                </c:pt>
                <c:pt idx="6">
                  <c:v>2194</c:v>
                </c:pt>
                <c:pt idx="7">
                  <c:v>1243</c:v>
                </c:pt>
                <c:pt idx="8">
                  <c:v>2284</c:v>
                </c:pt>
                <c:pt idx="9">
                  <c:v>1403</c:v>
                </c:pt>
                <c:pt idx="10">
                  <c:v>780</c:v>
                </c:pt>
                <c:pt idx="11">
                  <c:v>4501</c:v>
                </c:pt>
                <c:pt idx="12">
                  <c:v>4036</c:v>
                </c:pt>
                <c:pt idx="13">
                  <c:v>2445</c:v>
                </c:pt>
                <c:pt idx="14">
                  <c:v>2023</c:v>
                </c:pt>
                <c:pt idx="15">
                  <c:v>1907</c:v>
                </c:pt>
                <c:pt idx="16">
                  <c:v>2397</c:v>
                </c:pt>
                <c:pt idx="17">
                  <c:v>4324</c:v>
                </c:pt>
                <c:pt idx="18">
                  <c:v>1819</c:v>
                </c:pt>
                <c:pt idx="19">
                  <c:v>2165</c:v>
                </c:pt>
                <c:pt idx="20">
                  <c:v>2022</c:v>
                </c:pt>
                <c:pt idx="21">
                  <c:v>2067</c:v>
                </c:pt>
                <c:pt idx="22">
                  <c:v>2139</c:v>
                </c:pt>
                <c:pt idx="23">
                  <c:v>1641</c:v>
                </c:pt>
                <c:pt idx="24">
                  <c:v>2186</c:v>
                </c:pt>
                <c:pt idx="25">
                  <c:v>2461</c:v>
                </c:pt>
                <c:pt idx="26">
                  <c:v>1730</c:v>
                </c:pt>
                <c:pt idx="27">
                  <c:v>2245</c:v>
                </c:pt>
                <c:pt idx="28">
                  <c:v>3365</c:v>
                </c:pt>
                <c:pt idx="29">
                  <c:v>1296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DDB-4B80-B3FF-193A502EFA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23878240"/>
        <c:axId val="423878568"/>
      </c:barChart>
      <c:dateAx>
        <c:axId val="42387824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3878568"/>
        <c:crosses val="autoZero"/>
        <c:auto val="1"/>
        <c:lblOffset val="100"/>
        <c:baseTimeUnit val="days"/>
      </c:dateAx>
      <c:valAx>
        <c:axId val="4238785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3878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'2014'!$A$1</c:f>
              <c:strCache>
                <c:ptCount val="1"/>
                <c:pt idx="0">
                  <c:v>month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val>
            <c:numRef>
              <c:f>'2014'!$A$2:$A$13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33F-4948-BED3-184F91C8162D}"/>
            </c:ext>
          </c:extLst>
        </c:ser>
        <c:ser>
          <c:idx val="1"/>
          <c:order val="1"/>
          <c:tx>
            <c:strRef>
              <c:f>'2014'!$B$1</c:f>
              <c:strCache>
                <c:ptCount val="1"/>
                <c:pt idx="0">
                  <c:v>toll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val>
            <c:numRef>
              <c:f>'2014'!$B$2:$B$13</c:f>
              <c:numCache>
                <c:formatCode>General</c:formatCode>
                <c:ptCount val="12"/>
                <c:pt idx="0">
                  <c:v>26986</c:v>
                </c:pt>
                <c:pt idx="1">
                  <c:v>20167</c:v>
                </c:pt>
                <c:pt idx="2">
                  <c:v>33882</c:v>
                </c:pt>
                <c:pt idx="3">
                  <c:v>49443</c:v>
                </c:pt>
                <c:pt idx="4">
                  <c:v>66288</c:v>
                </c:pt>
                <c:pt idx="5">
                  <c:v>68683</c:v>
                </c:pt>
                <c:pt idx="6">
                  <c:v>73645</c:v>
                </c:pt>
                <c:pt idx="7">
                  <c:v>69247</c:v>
                </c:pt>
                <c:pt idx="8">
                  <c:v>52920</c:v>
                </c:pt>
                <c:pt idx="9">
                  <c:v>36336</c:v>
                </c:pt>
                <c:pt idx="10">
                  <c:v>25455</c:v>
                </c:pt>
                <c:pt idx="11">
                  <c:v>21643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33F-4948-BED3-184F91C8162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22032736"/>
        <c:axId val="422027160"/>
      </c:barChart>
      <c:catAx>
        <c:axId val="422032736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2027160"/>
        <c:crosses val="autoZero"/>
        <c:auto val="1"/>
        <c:lblAlgn val="ctr"/>
        <c:lblOffset val="100"/>
        <c:noMultiLvlLbl val="0"/>
      </c:catAx>
      <c:valAx>
        <c:axId val="422027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2032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tv_show_2016!$B$1</c:f>
              <c:strCache>
                <c:ptCount val="1"/>
                <c:pt idx="0">
                  <c:v>revisions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tv_show_2016!$A$2:$A$25</c:f>
              <c:strCache>
                <c:ptCount val="24"/>
                <c:pt idx="0">
                  <c:v>Austin_&amp;_Ally</c:v>
                </c:pt>
                <c:pt idx="1">
                  <c:v>Unforgettable_(2011_TV_series)</c:v>
                </c:pt>
                <c:pt idx="2">
                  <c:v>Lab_Rats_(U.S._TV_series)</c:v>
                </c:pt>
                <c:pt idx="3">
                  <c:v>Angel_from_Hell</c:v>
                </c:pt>
                <c:pt idx="4">
                  <c:v>Melissa_Harris-Perry_(TV_series)</c:v>
                </c:pt>
                <c:pt idx="5">
                  <c:v>Gravity_Falls</c:v>
                </c:pt>
                <c:pt idx="6">
                  <c:v>MythBusters</c:v>
                </c:pt>
                <c:pt idx="7">
                  <c:v>Of_Kings_and_Prophets</c:v>
                </c:pt>
                <c:pt idx="8">
                  <c:v>American_Idol</c:v>
                </c:pt>
                <c:pt idx="9">
                  <c:v>Togetherness_(TV_series)</c:v>
                </c:pt>
                <c:pt idx="10">
                  <c:v>Childrens_Hospital</c:v>
                </c:pt>
                <c:pt idx="11">
                  <c:v>Monopoly_Millionaires'_Club_(U.S._game_show)</c:v>
                </c:pt>
                <c:pt idx="12">
                  <c:v>The_Good_Wife</c:v>
                </c:pt>
                <c:pt idx="13">
                  <c:v>Mike_&amp;_Molly</c:v>
                </c:pt>
                <c:pt idx="14">
                  <c:v>Banshee_(TV_series)</c:v>
                </c:pt>
                <c:pt idx="15">
                  <c:v>Littlest_Pet_Shop_(2012_TV_series)</c:v>
                </c:pt>
                <c:pt idx="16">
                  <c:v>The_Soul_Man</c:v>
                </c:pt>
                <c:pt idx="17">
                  <c:v>Person_of_Interest_(TV_series)</c:v>
                </c:pt>
                <c:pt idx="18">
                  <c:v>Wander_Over_Yonder</c:v>
                </c:pt>
                <c:pt idx="19">
                  <c:v>Beauty_&amp;_the_Beast_(2012_TV_series)</c:v>
                </c:pt>
                <c:pt idx="20">
                  <c:v>Crazy_Talk_(TV_series)</c:v>
                </c:pt>
                <c:pt idx="21">
                  <c:v>FABLife</c:v>
                </c:pt>
                <c:pt idx="22">
                  <c:v>The_Meredith_Vieira_Show</c:v>
                </c:pt>
                <c:pt idx="23">
                  <c:v>The_Leftovers_(TV_series)</c:v>
                </c:pt>
              </c:strCache>
            </c:strRef>
          </c:cat>
          <c:val>
            <c:numRef>
              <c:f>tv_show_2016!$B$2:$B$25</c:f>
              <c:numCache>
                <c:formatCode>General</c:formatCode>
                <c:ptCount val="24"/>
                <c:pt idx="0">
                  <c:v>4200</c:v>
                </c:pt>
                <c:pt idx="1">
                  <c:v>604</c:v>
                </c:pt>
                <c:pt idx="2">
                  <c:v>2301</c:v>
                </c:pt>
                <c:pt idx="3">
                  <c:v>272</c:v>
                </c:pt>
                <c:pt idx="4">
                  <c:v>126</c:v>
                </c:pt>
                <c:pt idx="5">
                  <c:v>4695</c:v>
                </c:pt>
                <c:pt idx="6">
                  <c:v>5742</c:v>
                </c:pt>
                <c:pt idx="7">
                  <c:v>239</c:v>
                </c:pt>
                <c:pt idx="8">
                  <c:v>19660</c:v>
                </c:pt>
                <c:pt idx="9">
                  <c:v>372</c:v>
                </c:pt>
                <c:pt idx="10">
                  <c:v>659</c:v>
                </c:pt>
                <c:pt idx="11">
                  <c:v>286</c:v>
                </c:pt>
                <c:pt idx="12">
                  <c:v>2529</c:v>
                </c:pt>
                <c:pt idx="13">
                  <c:v>1058</c:v>
                </c:pt>
                <c:pt idx="14">
                  <c:v>604</c:v>
                </c:pt>
                <c:pt idx="15">
                  <c:v>1464</c:v>
                </c:pt>
                <c:pt idx="16">
                  <c:v>305</c:v>
                </c:pt>
                <c:pt idx="17">
                  <c:v>2556</c:v>
                </c:pt>
                <c:pt idx="18">
                  <c:v>1348</c:v>
                </c:pt>
                <c:pt idx="19">
                  <c:v>1259</c:v>
                </c:pt>
                <c:pt idx="20">
                  <c:v>47</c:v>
                </c:pt>
                <c:pt idx="21">
                  <c:v>95</c:v>
                </c:pt>
                <c:pt idx="22">
                  <c:v>78</c:v>
                </c:pt>
                <c:pt idx="23">
                  <c:v>665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71-46E6-A61D-8CDDDF43D9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02135840"/>
        <c:axId val="402139120"/>
      </c:barChart>
      <c:catAx>
        <c:axId val="402135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2139120"/>
        <c:crosses val="autoZero"/>
        <c:auto val="1"/>
        <c:lblAlgn val="ctr"/>
        <c:lblOffset val="100"/>
        <c:noMultiLvlLbl val="0"/>
      </c:catAx>
      <c:valAx>
        <c:axId val="402139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2135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3B9C25-E49D-423C-A259-08E967945AEC}" type="datetimeFigureOut">
              <a:rPr lang="en-US" smtClean="0"/>
              <a:t>5/9/2016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59F30-A2F3-4ED0-B1E7-C6284C7BF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8531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6092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1398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7419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1869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0385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2189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034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9314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8567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8690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99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0606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7218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6495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NBA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6689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NBA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0158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NBA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0823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NBA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154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NBA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3510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637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59F30-A2F3-4ED0-B1E7-C6284C7BFD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400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5/9/2016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8252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5/9/2016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43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5/9/2016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78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5/9/2016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425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5/9/2016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372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5/9/2016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730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5/9/2016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545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5/9/2016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987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5/9/2016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908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5/9/2016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778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358C-A48E-4FA4-9FDF-4AE44A8BABA6}" type="datetimeFigureOut">
              <a:rPr lang="en-US" smtClean="0"/>
              <a:t>5/9/2016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923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BC358C-A48E-4FA4-9FDF-4AE44A8BABA6}" type="datetimeFigureOut">
              <a:rPr lang="en-US" smtClean="0"/>
              <a:t>5/9/2016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019C4-4B4C-40C5-9469-F90362955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305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703" y="2291137"/>
            <a:ext cx="11656540" cy="1218826"/>
          </a:xfrm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en-US" sz="54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DS4UX: How to get data with Python (3)</a:t>
            </a:r>
            <a:br>
              <a:rPr lang="en-US" sz="54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srgbClr val="0070C0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[HCDE598] </a:t>
            </a:r>
            <a:r>
              <a:rPr lang="en-US" sz="2800" dirty="0">
                <a:solidFill>
                  <a:srgbClr val="0070C0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</a:t>
            </a:r>
            <a:r>
              <a:rPr lang="en-US" sz="2800" dirty="0" smtClean="0">
                <a:solidFill>
                  <a:srgbClr val="0070C0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ESTful APIs and data crawling</a:t>
            </a:r>
            <a:endParaRPr lang="en-US" sz="3200" dirty="0">
              <a:solidFill>
                <a:srgbClr val="0070C0"/>
              </a:solidFill>
              <a:latin typeface="Source Sans Pro" panose="020B05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0703" y="3602038"/>
            <a:ext cx="11656540" cy="1655762"/>
          </a:xfrm>
        </p:spPr>
        <p:txBody>
          <a:bodyPr>
            <a:normAutofit/>
          </a:bodyPr>
          <a:lstStyle/>
          <a:p>
            <a:pPr algn="l"/>
            <a:r>
              <a:rPr lang="en-US" sz="1800" dirty="0" smtClean="0">
                <a:latin typeface="Source Sans Pro" panose="020B0503030403020204" pitchFamily="34" charset="0"/>
              </a:rPr>
              <a:t>Sungsoo </a:t>
            </a:r>
            <a:r>
              <a:rPr lang="en-US" sz="1800" dirty="0">
                <a:latin typeface="Source Sans Pro" panose="020B0503030403020204" pitchFamily="34" charset="0"/>
              </a:rPr>
              <a:t>(Ray) Hong </a:t>
            </a:r>
            <a:r>
              <a:rPr lang="en-US" sz="1800" dirty="0" smtClean="0">
                <a:latin typeface="Source Sans Pro" panose="020B0503030403020204" pitchFamily="34" charset="0"/>
              </a:rPr>
              <a:t>&amp; Johnathan Morgan</a:t>
            </a:r>
            <a:endParaRPr lang="en-US" sz="1800" dirty="0">
              <a:latin typeface="Source Sans Pro" panose="020B050303040302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665288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Function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66751" y="1431727"/>
            <a:ext cx="1057275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Demonstration #2.</a:t>
            </a:r>
            <a:endParaRPr lang="en-US" sz="3600" dirty="0">
              <a:solidFill>
                <a:prstClr val="black">
                  <a:lumMod val="95000"/>
                  <a:lumOff val="5000"/>
                </a:prstClr>
              </a:solidFill>
              <a:latin typeface="Source Sans Pro" panose="020B05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Write a function called </a:t>
            </a:r>
            <a:r>
              <a:rPr lang="en-US" sz="3600" i="1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writeMonthToll</a:t>
            </a:r>
            <a:r>
              <a:rPr lang="en-US" sz="3600" i="1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that saves a csv file that each line has date and daily toll </a:t>
            </a:r>
            <a:b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for a given month.</a:t>
            </a:r>
          </a:p>
          <a:p>
            <a:pPr algn="ctr"/>
            <a: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Parameter: a string of month and a string of 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year.</a:t>
            </a:r>
            <a:b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e.g., "06", "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2014“ make “06-2014.csv” and save a string like:  “06/01/2014, </a:t>
            </a:r>
            <a:r>
              <a:rPr lang="en-US" sz="3600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xxxx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\n 06/02/2014, </a:t>
            </a:r>
            <a:r>
              <a:rPr lang="en-US" sz="3600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xxxx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\n … 06/30/2014, </a:t>
            </a:r>
            <a:r>
              <a:rPr lang="en-US" sz="3600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xxxx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273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Function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3931240"/>
              </p:ext>
            </p:extLst>
          </p:nvPr>
        </p:nvGraphicFramePr>
        <p:xfrm>
          <a:off x="2197100" y="1660525"/>
          <a:ext cx="7785100" cy="4171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Rectangle 1"/>
          <p:cNvSpPr/>
          <p:nvPr/>
        </p:nvSpPr>
        <p:spPr>
          <a:xfrm>
            <a:off x="1943100" y="1198860"/>
            <a:ext cx="28905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Example: 06-2014.csv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67470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Function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66751" y="1558727"/>
            <a:ext cx="1057275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Code challenge activity #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1.</a:t>
            </a:r>
            <a: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Write a function called </a:t>
            </a:r>
            <a:r>
              <a:rPr lang="en-US" sz="3600" i="1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getMonthToll</a:t>
            </a:r>
            <a:endParaRPr lang="en-US" sz="3600" i="1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which returns monthly toll from </a:t>
            </a:r>
            <a:r>
              <a:rPr lang="en-US" sz="3600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bgt_traffic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dataset</a:t>
            </a:r>
          </a:p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Parameters: string of a month and a year </a:t>
            </a:r>
            <a:b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(e.g., month = “07”, year = “2014”)</a:t>
            </a:r>
          </a:p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Return type: integer of total toll for the month.</a:t>
            </a:r>
          </a:p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You may use “</a:t>
            </a:r>
            <a:r>
              <a:rPr lang="en-US" sz="3600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getDayToll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()” to get monthly toll.</a:t>
            </a:r>
          </a:p>
        </p:txBody>
      </p:sp>
    </p:spTree>
    <p:extLst>
      <p:ext uri="{BB962C8B-B14F-4D97-AF65-F5344CB8AC3E}">
        <p14:creationId xmlns:p14="http://schemas.microsoft.com/office/powerpoint/2010/main" val="161317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Function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66751" y="2959510"/>
            <a:ext cx="1057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Use 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challenge01_traffic_getMonthToll.py</a:t>
            </a:r>
          </a:p>
        </p:txBody>
      </p:sp>
    </p:spTree>
    <p:extLst>
      <p:ext uri="{BB962C8B-B14F-4D97-AF65-F5344CB8AC3E}">
        <p14:creationId xmlns:p14="http://schemas.microsoft.com/office/powerpoint/2010/main" val="1253669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Function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66751" y="1749227"/>
            <a:ext cx="105727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Code challenge activity #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2.</a:t>
            </a:r>
            <a: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Write 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 function called </a:t>
            </a:r>
            <a:r>
              <a:rPr lang="en-US" sz="3600" i="1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writeYearToll</a:t>
            </a:r>
            <a:endParaRPr lang="en-US" sz="3600" i="1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which saves monthly toll of a given year.</a:t>
            </a:r>
          </a:p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Parameter: a string of year </a:t>
            </a:r>
            <a: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(e.g., “2014”)</a:t>
            </a:r>
          </a:p>
          <a:p>
            <a:pPr algn="ctr"/>
            <a: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(e.g., 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"</a:t>
            </a:r>
            <a: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2014“ 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makes “2014.csv</a:t>
            </a:r>
            <a: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” and save a string like:  “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06/01, </a:t>
            </a:r>
            <a:r>
              <a:rPr lang="en-US" sz="3600" dirty="0" err="1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xxxx</a:t>
            </a:r>
            <a: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\n 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02, </a:t>
            </a:r>
            <a:r>
              <a:rPr lang="en-US" sz="3600" dirty="0" err="1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xxxx</a:t>
            </a:r>
            <a: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\n … 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12, </a:t>
            </a:r>
            <a:r>
              <a:rPr lang="en-US" sz="3600" dirty="0" err="1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xxxx</a:t>
            </a:r>
            <a: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41292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Function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66751" y="2959510"/>
            <a:ext cx="1057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Use challenge02_traffic_writeYearToll.py</a:t>
            </a:r>
            <a:endParaRPr lang="en-US" sz="36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421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Function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879600" y="1198860"/>
            <a:ext cx="24432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Example: 2014.csv</a:t>
            </a:r>
            <a:endParaRPr lang="en-US" sz="2400" dirty="0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6591858"/>
              </p:ext>
            </p:extLst>
          </p:nvPr>
        </p:nvGraphicFramePr>
        <p:xfrm>
          <a:off x="2289174" y="1781174"/>
          <a:ext cx="7451725" cy="38703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87515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Function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66751" y="2066727"/>
            <a:ext cx="105727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Demonstration #3.</a:t>
            </a:r>
            <a:endParaRPr lang="en-US" sz="3600" dirty="0">
              <a:solidFill>
                <a:prstClr val="black">
                  <a:lumMod val="95000"/>
                  <a:lumOff val="5000"/>
                </a:prstClr>
              </a:solidFill>
              <a:latin typeface="Source Sans Pro" panose="020B05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Write a function called </a:t>
            </a:r>
            <a:r>
              <a:rPr lang="en-US" sz="3600" i="1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getRevisions</a:t>
            </a:r>
            <a:r>
              <a:rPr lang="en-US" sz="3600" i="1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(keyword)</a:t>
            </a:r>
          </a:p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which receives a keyword as an input.</a:t>
            </a:r>
            <a:b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 function get every revision record from </a:t>
            </a:r>
            <a:r>
              <a:rPr lang="en-US" sz="3600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Wikepedia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and return the result as dictionary. </a:t>
            </a:r>
          </a:p>
        </p:txBody>
      </p:sp>
    </p:spTree>
    <p:extLst>
      <p:ext uri="{BB962C8B-B14F-4D97-AF65-F5344CB8AC3E}">
        <p14:creationId xmlns:p14="http://schemas.microsoft.com/office/powerpoint/2010/main" val="3192281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Function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632" t="56660" r="49368" b="5004"/>
          <a:stretch/>
        </p:blipFill>
        <p:spPr>
          <a:xfrm>
            <a:off x="1917700" y="1676400"/>
            <a:ext cx="8039100" cy="374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522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Function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66751" y="2295327"/>
            <a:ext cx="105727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Code challenge activity #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3.</a:t>
            </a:r>
            <a: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Write a function called </a:t>
            </a:r>
            <a:r>
              <a:rPr lang="en-US" sz="3600" i="1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theMostRevised</a:t>
            </a:r>
            <a:r>
              <a:rPr lang="en-US" sz="3600" i="1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()</a:t>
            </a:r>
          </a:p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which receives a list of keywords and return the most highly revised keyword in Wikipedia.</a:t>
            </a:r>
          </a:p>
          <a:p>
            <a:pPr algn="ctr"/>
            <a:endParaRPr lang="en-US" sz="36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93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703" y="2291137"/>
            <a:ext cx="11656540" cy="1218826"/>
          </a:xfrm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en-US" sz="54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Python Function </a:t>
            </a:r>
            <a:r>
              <a:rPr lang="en-US" sz="2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(a.k.a., Subroutine, Procedure)</a:t>
            </a:r>
            <a:endParaRPr lang="en-US" sz="2800" dirty="0">
              <a:solidFill>
                <a:srgbClr val="0070C0"/>
              </a:solidFill>
              <a:latin typeface="Source Sans Pro" panose="020B05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130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Function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66751" y="2959510"/>
            <a:ext cx="1057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Use </a:t>
            </a:r>
            <a: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challenge03_wiki_theMostRevised.py</a:t>
            </a:r>
            <a:endParaRPr lang="en-US" sz="3600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313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Function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40052202"/>
              </p:ext>
            </p:extLst>
          </p:nvPr>
        </p:nvGraphicFramePr>
        <p:xfrm>
          <a:off x="966787" y="1185964"/>
          <a:ext cx="10258425" cy="4953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4025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Why use Function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6751" y="1427321"/>
            <a:ext cx="1108792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Function:</a:t>
            </a:r>
            <a:br>
              <a:rPr lang="en-US" sz="2800" dirty="0" smtClean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+mj-lt"/>
                <a:ea typeface="Segoe UI" panose="020B0502040204020203" pitchFamily="34" charset="0"/>
                <a:cs typeface="Segoe UI" panose="020B0502040204020203" pitchFamily="34" charset="0"/>
              </a:rPr>
              <a:t>“A </a:t>
            </a:r>
            <a:r>
              <a:rPr lang="en-US" sz="2800" dirty="0">
                <a:latin typeface="+mj-lt"/>
                <a:ea typeface="Segoe UI" panose="020B0502040204020203" pitchFamily="34" charset="0"/>
                <a:cs typeface="Segoe UI" panose="020B0502040204020203" pitchFamily="34" charset="0"/>
              </a:rPr>
              <a:t>function is a block of organized, reusable code that is used to perform a single, related action. Functions provide better modularity for your application and a high degree of code </a:t>
            </a:r>
            <a:r>
              <a:rPr lang="en-US" sz="2800" dirty="0" smtClean="0">
                <a:latin typeface="+mj-lt"/>
                <a:ea typeface="Segoe UI" panose="020B0502040204020203" pitchFamily="34" charset="0"/>
                <a:cs typeface="Segoe UI" panose="020B0502040204020203" pitchFamily="34" charset="0"/>
              </a:rPr>
              <a:t>reusing. As </a:t>
            </a:r>
            <a:r>
              <a:rPr lang="en-US" sz="2800" dirty="0">
                <a:latin typeface="+mj-lt"/>
                <a:ea typeface="Segoe UI" panose="020B0502040204020203" pitchFamily="34" charset="0"/>
                <a:cs typeface="Segoe UI" panose="020B0502040204020203" pitchFamily="34" charset="0"/>
              </a:rPr>
              <a:t>you already know, Python gives you many built-in functions like print(), etc. but you can also create your own functions. These functions are called user-defined functions</a:t>
            </a:r>
            <a:r>
              <a:rPr lang="en-US" sz="2800" dirty="0" smtClean="0">
                <a:latin typeface="+mj-lt"/>
                <a:ea typeface="Segoe UI" panose="020B0502040204020203" pitchFamily="34" charset="0"/>
                <a:cs typeface="Segoe UI" panose="020B0502040204020203" pitchFamily="34" charset="0"/>
              </a:rPr>
              <a:t>.” from Tutorial Points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Why use functions? </a:t>
            </a:r>
            <a:br>
              <a:rPr lang="en-US" sz="2800" dirty="0" smtClean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>
                <a:latin typeface="+mj-lt"/>
                <a:ea typeface="Segoe UI" panose="020B0502040204020203" pitchFamily="34" charset="0"/>
                <a:cs typeface="Segoe UI" panose="020B0502040204020203" pitchFamily="34" charset="0"/>
              </a:rPr>
              <a:t>a) Make </a:t>
            </a:r>
            <a:r>
              <a:rPr lang="en-US" sz="2800" dirty="0" smtClean="0">
                <a:latin typeface="+mj-lt"/>
                <a:ea typeface="Segoe UI" panose="020B0502040204020203" pitchFamily="34" charset="0"/>
                <a:cs typeface="Segoe UI" panose="020B0502040204020203" pitchFamily="34" charset="0"/>
              </a:rPr>
              <a:t>your code </a:t>
            </a:r>
            <a:r>
              <a:rPr lang="en-US" sz="28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less redundant</a:t>
            </a:r>
            <a:r>
              <a:rPr lang="en-US" sz="2800" dirty="0" smtClean="0">
                <a:latin typeface="+mj-lt"/>
                <a:ea typeface="Segoe UI" panose="020B0502040204020203" pitchFamily="34" charset="0"/>
                <a:cs typeface="Segoe UI" panose="020B0502040204020203" pitchFamily="34" charset="0"/>
              </a:rPr>
              <a:t> b) helps you to 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organize yourself </a:t>
            </a:r>
            <a:r>
              <a:rPr lang="en-US" sz="2800" dirty="0" smtClean="0">
                <a:latin typeface="+mj-lt"/>
                <a:ea typeface="Segoe UI" panose="020B0502040204020203" pitchFamily="34" charset="0"/>
                <a:cs typeface="Segoe UI" panose="020B0502040204020203" pitchFamily="34" charset="0"/>
              </a:rPr>
              <a:t>while you implement the code c) </a:t>
            </a:r>
            <a:r>
              <a:rPr lang="en-US" sz="2800" dirty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already benefit from using several procedures built by other </a:t>
            </a:r>
            <a:r>
              <a:rPr lang="en-US" sz="2800" dirty="0" smtClean="0">
                <a:solidFill>
                  <a:srgbClr val="0472AF"/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programmers</a:t>
            </a:r>
            <a:endParaRPr lang="en-US" sz="2800" dirty="0">
              <a:latin typeface="+mj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1780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Structure of a Python function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6751" y="1427321"/>
            <a:ext cx="110879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Structure:</a:t>
            </a:r>
            <a:r>
              <a:rPr lang="en-US" sz="2800" dirty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err="1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def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800" i="1" dirty="0" err="1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ProcedureName</a:t>
            </a:r>
            <a: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parameters):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#Do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something with parameters and find results</a:t>
            </a:r>
            <a:br>
              <a:rPr lang="en-US" sz="2800" dirty="0" smtClean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sz="2800" i="1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something </a:t>
            </a:r>
            <a: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= 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results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#Return something so that the main procedure can use that</a:t>
            </a:r>
            <a: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return </a:t>
            </a:r>
            <a:r>
              <a:rPr lang="en-US" sz="2800" i="1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something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#set parameters to hand over to the function </a:t>
            </a:r>
            <a:r>
              <a:rPr lang="en-US" sz="2800" dirty="0" err="1" smtClean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ProcedureName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parameters = { }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Results = </a:t>
            </a:r>
            <a:r>
              <a:rPr lang="en-US" sz="2800" dirty="0" err="1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ProcedureName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(parameters)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#Use Results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…</a:t>
            </a:r>
            <a:endParaRPr lang="en-US" sz="2800" dirty="0"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255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Structure of a Python function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6751" y="1427321"/>
            <a:ext cx="1108792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Structure:</a:t>
            </a:r>
            <a:r>
              <a:rPr lang="en-US" sz="2800" dirty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err="1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def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800" i="1" dirty="0" err="1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ProcedureName</a:t>
            </a:r>
            <a: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parameters):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#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Do something with parameters and find results</a:t>
            </a:r>
            <a:br>
              <a:rPr lang="en-US" sz="2800" dirty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sz="2800" i="1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something </a:t>
            </a:r>
            <a: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= results</a:t>
            </a:r>
            <a:b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#Return something so that the main procedure can use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it</a:t>
            </a:r>
            <a: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return </a:t>
            </a:r>
            <a:r>
              <a:rPr lang="en-US" sz="2800" i="1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something</a:t>
            </a:r>
            <a: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#set parameters to hand over to the function </a:t>
            </a:r>
            <a:r>
              <a:rPr lang="en-US" sz="2800" dirty="0" err="1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ProcedureName</a:t>
            </a:r>
            <a: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parameters = { }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Results = </a:t>
            </a:r>
            <a:r>
              <a:rPr lang="en-US" sz="2800" dirty="0" err="1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ProcedureName</a:t>
            </a:r>
            <a: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(parameters)</a:t>
            </a:r>
            <a:br>
              <a:rPr lang="en-US" sz="2800" dirty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#Use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Results</a:t>
            </a:r>
            <a:endParaRPr lang="en-US" sz="2800" dirty="0"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73425" y="1828801"/>
            <a:ext cx="9048475" cy="24034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73425" y="4453249"/>
            <a:ext cx="9048475" cy="18061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117388" y="1849545"/>
            <a:ext cx="19345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US" dirty="0"/>
              <a:t>Procedure named</a:t>
            </a:r>
            <a:br>
              <a:rPr lang="en-US" dirty="0"/>
            </a:br>
            <a:r>
              <a:rPr lang="en-US" i="1" dirty="0" err="1" smtClean="0"/>
              <a:t>ProcedureName</a:t>
            </a:r>
            <a:endParaRPr lang="en-US" i="1" dirty="0"/>
          </a:p>
        </p:txBody>
      </p:sp>
      <p:sp>
        <p:nvSpPr>
          <p:cNvPr id="17" name="TextBox 16"/>
          <p:cNvSpPr txBox="1"/>
          <p:nvPr/>
        </p:nvSpPr>
        <p:spPr>
          <a:xfrm>
            <a:off x="10117388" y="4412041"/>
            <a:ext cx="20842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US" i="1" dirty="0"/>
              <a:t>Main</a:t>
            </a:r>
            <a:r>
              <a:rPr lang="en-US" dirty="0"/>
              <a:t> </a:t>
            </a:r>
            <a:r>
              <a:rPr lang="en-US" dirty="0" smtClean="0"/>
              <a:t>procedure:</a:t>
            </a:r>
          </a:p>
          <a:p>
            <a:r>
              <a:rPr lang="en-US" dirty="0" smtClean="0"/>
              <a:t>The computer </a:t>
            </a:r>
            <a:br>
              <a:rPr lang="en-US" dirty="0" smtClean="0"/>
            </a:br>
            <a:r>
              <a:rPr lang="en-US" dirty="0" smtClean="0"/>
              <a:t>interpret</a:t>
            </a:r>
            <a:r>
              <a:rPr lang="en-US" dirty="0"/>
              <a:t> </a:t>
            </a:r>
            <a:r>
              <a:rPr lang="en-US" dirty="0" smtClean="0"/>
              <a:t>your code </a:t>
            </a:r>
            <a:br>
              <a:rPr lang="en-US" dirty="0" smtClean="0"/>
            </a:br>
            <a:r>
              <a:rPr lang="en-US" dirty="0" smtClean="0"/>
              <a:t>from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134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156698" y="1890283"/>
            <a:ext cx="558800" cy="486441"/>
          </a:xfrm>
          <a:prstGeom prst="roundRect">
            <a:avLst/>
          </a:prstGeom>
          <a:solidFill>
            <a:srgbClr val="FF0000">
              <a:alpha val="69804"/>
            </a:srgbClr>
          </a:solidFill>
          <a:ln>
            <a:solidFill>
              <a:srgbClr val="00000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1747247" y="1890283"/>
            <a:ext cx="2319927" cy="486441"/>
          </a:xfrm>
          <a:prstGeom prst="roundRect">
            <a:avLst/>
          </a:prstGeom>
          <a:solidFill>
            <a:srgbClr val="FF0000">
              <a:alpha val="69804"/>
            </a:srgbClr>
          </a:solidFill>
          <a:ln>
            <a:solidFill>
              <a:srgbClr val="00000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4121150" y="1890283"/>
            <a:ext cx="1810302" cy="486441"/>
          </a:xfrm>
          <a:prstGeom prst="roundRect">
            <a:avLst/>
          </a:prstGeom>
          <a:solidFill>
            <a:srgbClr val="FF0000">
              <a:alpha val="69804"/>
            </a:srgbClr>
          </a:solidFill>
          <a:ln>
            <a:solidFill>
              <a:srgbClr val="00000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1397998" y="3573833"/>
            <a:ext cx="2631076" cy="486441"/>
          </a:xfrm>
          <a:prstGeom prst="roundRect">
            <a:avLst/>
          </a:prstGeom>
          <a:solidFill>
            <a:srgbClr val="FF0000">
              <a:alpha val="69804"/>
            </a:srgbClr>
          </a:solidFill>
          <a:ln>
            <a:solidFill>
              <a:srgbClr val="00000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1156698" y="4828318"/>
            <a:ext cx="4050302" cy="486441"/>
          </a:xfrm>
          <a:prstGeom prst="roundRect">
            <a:avLst/>
          </a:prstGeom>
          <a:solidFill>
            <a:srgbClr val="0472AF">
              <a:alpha val="69804"/>
            </a:srgbClr>
          </a:solidFill>
          <a:ln>
            <a:solidFill>
              <a:srgbClr val="00000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>
            <a:off x="5506915" y="4828318"/>
            <a:ext cx="2354386" cy="486441"/>
          </a:xfrm>
          <a:prstGeom prst="roundRect">
            <a:avLst/>
          </a:prstGeom>
          <a:solidFill>
            <a:srgbClr val="0472AF">
              <a:alpha val="69804"/>
            </a:srgbClr>
          </a:solidFill>
          <a:ln>
            <a:solidFill>
              <a:srgbClr val="00000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7891677" y="4828318"/>
            <a:ext cx="1699998" cy="486441"/>
          </a:xfrm>
          <a:prstGeom prst="roundRect">
            <a:avLst/>
          </a:prstGeom>
          <a:solidFill>
            <a:srgbClr val="0472AF">
              <a:alpha val="69804"/>
            </a:srgbClr>
          </a:solidFill>
          <a:ln>
            <a:solidFill>
              <a:srgbClr val="00000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Structure of a Python function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6751" y="1427321"/>
            <a:ext cx="110879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Structure:</a:t>
            </a:r>
            <a:r>
              <a:rPr lang="en-US" sz="2800" dirty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err="1" smtClean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def</a:t>
            </a:r>
            <a:r>
              <a:rPr lang="en-US" sz="2800" dirty="0" smtClean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800" i="1" dirty="0" err="1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ProcedureName</a:t>
            </a:r>
            <a:r>
              <a:rPr lang="en-US" sz="2800" dirty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(parameter</a:t>
            </a:r>
            <a:r>
              <a:rPr lang="en-US" sz="2800" dirty="0" smtClean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):</a:t>
            </a:r>
            <a:br>
              <a:rPr lang="en-US" sz="2800" dirty="0" smtClean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…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…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…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return </a:t>
            </a:r>
            <a:r>
              <a:rPr lang="en-US" sz="2800" i="1" dirty="0" smtClean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something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#This is the end of the Procedure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parameters = { }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err="1" smtClean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HeyProcedureGetTheResult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= </a:t>
            </a:r>
            <a:r>
              <a:rPr lang="en-US" sz="2800" dirty="0" err="1" smtClean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ProcedureName</a:t>
            </a:r>
            <a:r>
              <a:rPr lang="en-US" sz="2800" dirty="0" smtClean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(parameters)</a:t>
            </a:r>
            <a:br>
              <a:rPr lang="en-US" sz="2800" dirty="0" smtClean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…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endParaRPr lang="en-US" sz="2800" dirty="0"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1801" y="2173434"/>
            <a:ext cx="12698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Defining </a:t>
            </a:r>
            <a:br>
              <a:rPr lang="en-US" b="1" dirty="0" smtClean="0">
                <a:solidFill>
                  <a:srgbClr val="FF0000"/>
                </a:solidFill>
              </a:rPr>
            </a:br>
            <a:r>
              <a:rPr lang="en-US" b="1" dirty="0" smtClean="0">
                <a:solidFill>
                  <a:srgbClr val="FF0000"/>
                </a:solidFill>
              </a:rPr>
              <a:t>function #1</a:t>
            </a:r>
            <a:br>
              <a:rPr lang="en-US" b="1" dirty="0" smtClean="0">
                <a:solidFill>
                  <a:srgbClr val="FF0000"/>
                </a:solidFill>
              </a:rPr>
            </a:br>
            <a:r>
              <a:rPr lang="en-US" b="1" dirty="0" smtClean="0">
                <a:solidFill>
                  <a:srgbClr val="FF0000"/>
                </a:solidFill>
              </a:rPr>
              <a:t>“</a:t>
            </a:r>
            <a:r>
              <a:rPr lang="en-US" b="1" dirty="0" err="1" smtClean="0">
                <a:solidFill>
                  <a:srgbClr val="FF0000"/>
                </a:solidFill>
              </a:rPr>
              <a:t>def</a:t>
            </a:r>
            <a:r>
              <a:rPr lang="en-US" b="1" dirty="0" smtClean="0">
                <a:solidFill>
                  <a:srgbClr val="FF0000"/>
                </a:solidFill>
              </a:rPr>
              <a:t> “ is a 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keyword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44972" y="1200894"/>
            <a:ext cx="25618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Defining function #2:</a:t>
            </a:r>
            <a:br>
              <a:rPr lang="en-US" b="1" dirty="0" smtClean="0">
                <a:solidFill>
                  <a:srgbClr val="FF0000"/>
                </a:solidFill>
              </a:rPr>
            </a:br>
            <a:r>
              <a:rPr lang="en-US" b="1" dirty="0" smtClean="0">
                <a:solidFill>
                  <a:srgbClr val="FF0000"/>
                </a:solidFill>
              </a:rPr>
              <a:t>A name should be define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921927" y="1802775"/>
            <a:ext cx="50218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Defining function #3: </a:t>
            </a:r>
            <a:br>
              <a:rPr lang="en-US" b="1" dirty="0" smtClean="0">
                <a:solidFill>
                  <a:srgbClr val="FF0000"/>
                </a:solidFill>
              </a:rPr>
            </a:br>
            <a:r>
              <a:rPr lang="en-US" b="1" dirty="0" smtClean="0">
                <a:solidFill>
                  <a:srgbClr val="FF0000"/>
                </a:solidFill>
              </a:rPr>
              <a:t>A function can receive one or multiple parameters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654244" y="4045071"/>
            <a:ext cx="28630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Defining function #4:</a:t>
            </a:r>
            <a:br>
              <a:rPr lang="en-US" b="1" dirty="0" smtClean="0">
                <a:solidFill>
                  <a:srgbClr val="FF0000"/>
                </a:solidFill>
              </a:rPr>
            </a:br>
            <a:r>
              <a:rPr lang="en-US" b="1" dirty="0" smtClean="0">
                <a:solidFill>
                  <a:srgbClr val="FF0000"/>
                </a:solidFill>
              </a:rPr>
              <a:t>A function can return a data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624118" y="5343041"/>
            <a:ext cx="44743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472AF"/>
                </a:solidFill>
              </a:rPr>
              <a:t>Use function #1:</a:t>
            </a:r>
            <a:br>
              <a:rPr lang="en-US" b="1" dirty="0" smtClean="0">
                <a:solidFill>
                  <a:srgbClr val="0472AF"/>
                </a:solidFill>
              </a:rPr>
            </a:br>
            <a:r>
              <a:rPr lang="en-US" b="1" dirty="0" smtClean="0">
                <a:solidFill>
                  <a:srgbClr val="0472AF"/>
                </a:solidFill>
              </a:rPr>
              <a:t>Write down a function name in main module</a:t>
            </a:r>
            <a:endParaRPr lang="en-US" b="1" dirty="0">
              <a:solidFill>
                <a:srgbClr val="0472A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945365" y="4153703"/>
            <a:ext cx="38093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472AF"/>
                </a:solidFill>
              </a:rPr>
              <a:t>Use function #2:</a:t>
            </a:r>
            <a:br>
              <a:rPr lang="en-US" b="1" dirty="0" smtClean="0">
                <a:solidFill>
                  <a:srgbClr val="0472AF"/>
                </a:solidFill>
              </a:rPr>
            </a:br>
            <a:r>
              <a:rPr lang="en-US" b="1" dirty="0" smtClean="0">
                <a:solidFill>
                  <a:srgbClr val="0472AF"/>
                </a:solidFill>
              </a:rPr>
              <a:t>Input parameter(s) in the parenthesis</a:t>
            </a:r>
            <a:endParaRPr lang="en-US" b="1" dirty="0">
              <a:solidFill>
                <a:srgbClr val="0472A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655821" y="5366017"/>
            <a:ext cx="36087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472AF"/>
                </a:solidFill>
              </a:rPr>
              <a:t>Use function #3:</a:t>
            </a:r>
            <a:br>
              <a:rPr lang="en-US" b="1" dirty="0" smtClean="0">
                <a:solidFill>
                  <a:srgbClr val="0472AF"/>
                </a:solidFill>
              </a:rPr>
            </a:br>
            <a:r>
              <a:rPr lang="en-US" b="1" dirty="0" smtClean="0">
                <a:solidFill>
                  <a:srgbClr val="0472AF"/>
                </a:solidFill>
              </a:rPr>
              <a:t>Save the results in the main module</a:t>
            </a:r>
            <a:endParaRPr lang="en-US" b="1" dirty="0">
              <a:solidFill>
                <a:srgbClr val="0472A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9318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18"/>
          <p:cNvSpPr/>
          <p:nvPr/>
        </p:nvSpPr>
        <p:spPr>
          <a:xfrm>
            <a:off x="1747247" y="1890283"/>
            <a:ext cx="2319927" cy="486441"/>
          </a:xfrm>
          <a:prstGeom prst="roundRect">
            <a:avLst/>
          </a:prstGeom>
          <a:solidFill>
            <a:srgbClr val="FF0000"/>
          </a:solidFill>
          <a:ln>
            <a:solidFill>
              <a:srgbClr val="00000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4121150" y="1890283"/>
            <a:ext cx="1810302" cy="486441"/>
          </a:xfrm>
          <a:prstGeom prst="roundRect">
            <a:avLst/>
          </a:prstGeom>
          <a:solidFill>
            <a:schemeClr val="accent6"/>
          </a:solidFill>
          <a:ln>
            <a:solidFill>
              <a:srgbClr val="00000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1397998" y="3573833"/>
            <a:ext cx="2631076" cy="486441"/>
          </a:xfrm>
          <a:prstGeom prst="roundRect">
            <a:avLst/>
          </a:prstGeom>
          <a:solidFill>
            <a:srgbClr val="0472AF"/>
          </a:solidFill>
          <a:ln>
            <a:solidFill>
              <a:srgbClr val="00000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1156698" y="4828318"/>
            <a:ext cx="4050302" cy="486441"/>
          </a:xfrm>
          <a:prstGeom prst="roundRect">
            <a:avLst/>
          </a:prstGeom>
          <a:solidFill>
            <a:srgbClr val="0472AF"/>
          </a:solidFill>
          <a:ln>
            <a:solidFill>
              <a:srgbClr val="00000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>
            <a:off x="5506915" y="4828318"/>
            <a:ext cx="2354386" cy="486441"/>
          </a:xfrm>
          <a:prstGeom prst="roundRect">
            <a:avLst/>
          </a:prstGeom>
          <a:solidFill>
            <a:srgbClr val="FF0000"/>
          </a:solidFill>
          <a:ln>
            <a:solidFill>
              <a:srgbClr val="00000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7891677" y="4828318"/>
            <a:ext cx="1699998" cy="486441"/>
          </a:xfrm>
          <a:prstGeom prst="roundRect">
            <a:avLst/>
          </a:prstGeom>
          <a:solidFill>
            <a:schemeClr val="accent6"/>
          </a:solidFill>
          <a:ln>
            <a:solidFill>
              <a:srgbClr val="00000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Structure of a Python function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6751" y="1427321"/>
            <a:ext cx="110879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Structure:</a:t>
            </a:r>
            <a:r>
              <a:rPr lang="en-US" sz="2800" dirty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err="1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def</a:t>
            </a:r>
            <a:r>
              <a:rPr lang="en-US" sz="2800" dirty="0" smtClean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800" i="1" dirty="0" err="1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ProcedureName</a:t>
            </a:r>
            <a:r>
              <a:rPr lang="en-US" sz="2800" dirty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(parameter</a:t>
            </a:r>
            <a:r>
              <a:rPr lang="en-US" sz="2800" dirty="0" smtClean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):</a:t>
            </a:r>
            <a:br>
              <a:rPr lang="en-US" sz="2800" dirty="0" smtClean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…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…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…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return </a:t>
            </a:r>
            <a:r>
              <a:rPr lang="en-US" sz="2800" i="1" dirty="0" smtClean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something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#This is the end of the Procedure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parameters = { }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err="1" smtClean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HeyProcedureGetTheResult</a:t>
            </a: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= </a:t>
            </a:r>
            <a:r>
              <a:rPr lang="en-US" sz="2800" dirty="0" err="1" smtClean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ProcedureName</a:t>
            </a:r>
            <a:r>
              <a:rPr lang="en-US" sz="2800" dirty="0" smtClean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(parameters)</a:t>
            </a:r>
            <a:br>
              <a:rPr lang="en-US" sz="2800" dirty="0" smtClean="0">
                <a:solidFill>
                  <a:schemeClr val="bg1"/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…</a:t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2800" dirty="0" smtClean="0"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endParaRPr lang="en-US" sz="2800" dirty="0"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5118100" y="2376724"/>
            <a:ext cx="3657600" cy="24515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832100" y="2376724"/>
            <a:ext cx="3810000" cy="24515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692400" y="4060274"/>
            <a:ext cx="381000" cy="7680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893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Function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66751" y="3070027"/>
            <a:ext cx="1057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3373338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/>
          <p:cNvSpPr>
            <a:spLocks noGrp="1"/>
          </p:cNvSpPr>
          <p:nvPr>
            <p:ph type="title"/>
          </p:nvPr>
        </p:nvSpPr>
        <p:spPr>
          <a:xfrm>
            <a:off x="473723" y="190541"/>
            <a:ext cx="11578234" cy="672843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PT Sans Narrow" panose="020B0506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Function</a:t>
            </a:r>
            <a:endParaRPr lang="en-US" sz="4800" dirty="0">
              <a:latin typeface="PT Sans Narrow" panose="020B0506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2899" y="190540"/>
            <a:ext cx="92723" cy="672843"/>
          </a:xfrm>
          <a:prstGeom prst="rect">
            <a:avLst/>
          </a:prstGeom>
          <a:solidFill>
            <a:srgbClr val="298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2899" y="0"/>
            <a:ext cx="92723" cy="190539"/>
          </a:xfrm>
          <a:prstGeom prst="rect">
            <a:avLst/>
          </a:prstGeom>
          <a:solidFill>
            <a:srgbClr val="91C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66751" y="2003227"/>
            <a:ext cx="105727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" panose="020B05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Demonstration #1.</a:t>
            </a:r>
          </a:p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Write a function called </a:t>
            </a:r>
            <a:r>
              <a:rPr lang="en-US" sz="3600" i="1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getDayToll</a:t>
            </a:r>
            <a:endParaRPr lang="en-US" sz="3600" i="1" dirty="0" smtClean="0">
              <a:solidFill>
                <a:prstClr val="black">
                  <a:lumMod val="95000"/>
                  <a:lumOff val="5000"/>
                </a:prstClr>
              </a:solidFill>
              <a:latin typeface="Source Sans Pro Light" panose="020B04030304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which returns a daily </a:t>
            </a:r>
            <a:r>
              <a:rPr lang="en-US" sz="3600" dirty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toll 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from </a:t>
            </a:r>
            <a:r>
              <a:rPr lang="en-US" sz="3600" dirty="0" err="1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bgt_traffic</a:t>
            </a:r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dataset</a:t>
            </a:r>
          </a:p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 parameter: a string of a date (e.g., “07/03/2014”)</a:t>
            </a:r>
          </a:p>
          <a:p>
            <a:pPr algn="ctr"/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Source Sans Pro Light" panose="020B04030304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Return type: integer of a total toll for the date</a:t>
            </a:r>
          </a:p>
        </p:txBody>
      </p:sp>
    </p:spTree>
    <p:extLst>
      <p:ext uri="{BB962C8B-B14F-4D97-AF65-F5344CB8AC3E}">
        <p14:creationId xmlns:p14="http://schemas.microsoft.com/office/powerpoint/2010/main" val="620605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UIDATA" val="&lt;database version=&quot;7.0&quot;&gt;&lt;object type=&quot;1&quot; unique_id=&quot;10001&quot;&gt;&lt;object type=&quot;2&quot; unique_id=&quot;11797&quot;&gt;&lt;object type=&quot;3&quot; unique_id=&quot;11798&quot;&gt;&lt;property id=&quot;20148&quot; value=&quot;5&quot;/&gt;&lt;property id=&quot;20300&quot; value=&quot;Slide 1 - &amp;quot;VIZMO Game Browser:&amp;#x0D;&amp;#x0A;Accessing Video Games by Visual Style and Mood&amp;quot;&quot;/&gt;&lt;property id=&quot;20307&quot; value=&quot;256&quot;/&gt;&lt;/object&gt;&lt;object type=&quot;3&quot; unique_id=&quot;11799&quot;&gt;&lt;property id=&quot;20148&quot; value=&quot;5&quot;/&gt;&lt;property id=&quot;20300&quot; value=&quot;Slide 2 - &amp;quot;59% of American Play &amp;#x0D;&amp;#x0A;Games&amp;quot;&quot;/&gt;&lt;property id=&quot;20307&quot; value=&quot;259&quot;/&gt;&lt;/object&gt;&lt;object type=&quot;3&quot; unique_id=&quot;11800&quot;&gt;&lt;property id=&quot;20148&quot; value=&quot;5&quot;/&gt;&lt;property id=&quot;20300&quot; value=&quot;Slide 3 - &amp;quot;Some uncovered issues for game users&amp;quot;&quot;/&gt;&lt;property id=&quot;20307&quot; value=&quot;258&quot;/&gt;&lt;/object&gt;&lt;object type=&quot;3&quot; unique_id=&quot;11801&quot;&gt;&lt;property id=&quot;20148&quot; value=&quot;5&quot;/&gt;&lt;property id=&quot;20300&quot; value=&quot;Slide 4 - &amp;quot;Current game searching interfaces&amp;quot;&quot;/&gt;&lt;property id=&quot;20307&quot; value=&quot;271&quot;/&gt;&lt;/object&gt;&lt;object type=&quot;3&quot; unique_id=&quot;11802&quot;&gt;&lt;property id=&quot;20148&quot; value=&quot;5&quot;/&gt;&lt;property id=&quot;20300&quot; value=&quot;Slide 5 - &amp;quot;Observed problem&amp;quot;&quot;/&gt;&lt;property id=&quot;20307&quot; value=&quot;272&quot;/&gt;&lt;/object&gt;&lt;object type=&quot;3&quot; unique_id=&quot;11803&quot;&gt;&lt;property id=&quot;20148&quot; value=&quot;5&quot;/&gt;&lt;property id=&quot;20300&quot; value=&quot;Slide 6 - &amp;quot;Gamer’s issues in searching games&amp;quot;&quot;/&gt;&lt;property id=&quot;20307&quot; value=&quot;270&quot;/&gt;&lt;/object&gt;&lt;object type=&quot;3&quot; unique_id=&quot;11804&quot;&gt;&lt;property id=&quot;20148&quot; value=&quot;5&quot;/&gt;&lt;property id=&quot;20300&quot; value=&quot;Slide 7 - &amp;quot;Research Question and strategy&amp;quot;&quot;/&gt;&lt;property id=&quot;20307&quot; value=&quot;273&quot;/&gt;&lt;/object&gt;&lt;object type=&quot;3&quot; unique_id=&quot;11805&quot;&gt;&lt;property id=&quot;20148&quot; value=&quot;5&quot;/&gt;&lt;property id=&quot;20300&quot; value=&quot;Slide 8 - &amp;quot;Step 1. Define the Metadata and Construction of the dataset&amp;quot;&quot;/&gt;&lt;property id=&quot;20307&quot; value=&quot;274&quot;/&gt;&lt;/object&gt;&lt;object type=&quot;3&quot; unique_id=&quot;11806&quot;&gt;&lt;property id=&quot;20148&quot; value=&quot;5&quot;/&gt;&lt;property id=&quot;20300&quot; value=&quot;Slide 9 - &amp;quot;Step 2. Create the interactive visual interface&amp;quot;&quot;/&gt;&lt;property id=&quot;20307&quot; value=&quot;275&quot;/&gt;&lt;/object&gt;&lt;object type=&quot;3&quot; unique_id=&quot;11807&quot;&gt;&lt;property id=&quot;20148&quot; value=&quot;5&quot;/&gt;&lt;property id=&quot;20300&quot; value=&quot;Slide 10 - &amp;quot;Demonstration&amp;quot;&quot;/&gt;&lt;property id=&quot;20307&quot; value=&quot;276&quot;/&gt;&lt;/object&gt;&lt;object type=&quot;3&quot; unique_id=&quot;11808&quot;&gt;&lt;property id=&quot;20148&quot; value=&quot;5&quot;/&gt;&lt;property id=&quot;20300&quot; value=&quot;Slide 11 - &amp;quot;Evaluation Method and Findings&amp;quot;&quot;/&gt;&lt;property id=&quot;20307&quot; value=&quot;277&quot;/&gt;&lt;/object&gt;&lt;object type=&quot;3&quot; unique_id=&quot;11809&quot;&gt;&lt;property id=&quot;20148&quot; value=&quot;5&quot;/&gt;&lt;property id=&quot;20300&quot; value=&quot;Slide 12 - &amp;quot;Reflection: find insights from data with interactive visualization&amp;quot;&quot;/&gt;&lt;property id=&quot;20307&quot; value=&quot;278&quot;/&gt;&lt;/object&gt;&lt;object type=&quot;3&quot; unique_id=&quot;11810&quot;&gt;&lt;property id=&quot;20148&quot; value=&quot;5&quot;/&gt;&lt;property id=&quot;20300&quot; value=&quot;Slide 13 - &amp;quot;Future work&amp;quot;&quot;/&gt;&lt;property id=&quot;20307&quot; value=&quot;279&quot;/&gt;&lt;/object&gt;&lt;/object&gt;&lt;object type=&quot;8&quot; unique_id=&quot;11825&quot;&gt;&lt;/object&gt;&lt;/object&gt;&lt;/database&gt;"/>
  <p:tag name="MMPROD_NEXTUNIQUEID" val="10010"/>
  <p:tag name="SECTOMILLISECCONVERTED" val="1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4001</TotalTime>
  <Words>257</Words>
  <Application>Microsoft Office PowerPoint</Application>
  <PresentationFormat>Widescreen</PresentationFormat>
  <Paragraphs>96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Calibri</vt:lpstr>
      <vt:lpstr>PT Sans Narrow</vt:lpstr>
      <vt:lpstr>Source Sans Pro</vt:lpstr>
      <vt:lpstr>Source Sans Pro Light</vt:lpstr>
      <vt:lpstr>Segoe UI</vt:lpstr>
      <vt:lpstr>Calibri Light</vt:lpstr>
      <vt:lpstr>Office Theme</vt:lpstr>
      <vt:lpstr>DS4UX: How to get data with Python (3) [HCDE598] RESTful APIs and data crawling</vt:lpstr>
      <vt:lpstr>Python Function (a.k.a., Subroutine, Procedure)</vt:lpstr>
      <vt:lpstr>Why use Function</vt:lpstr>
      <vt:lpstr>Structure of a Python function</vt:lpstr>
      <vt:lpstr>Structure of a Python function</vt:lpstr>
      <vt:lpstr>Structure of a Python function</vt:lpstr>
      <vt:lpstr>Structure of a Python function</vt:lpstr>
      <vt:lpstr>Function</vt:lpstr>
      <vt:lpstr>Function</vt:lpstr>
      <vt:lpstr>Function</vt:lpstr>
      <vt:lpstr>Function</vt:lpstr>
      <vt:lpstr>Function</vt:lpstr>
      <vt:lpstr>Function</vt:lpstr>
      <vt:lpstr>Function</vt:lpstr>
      <vt:lpstr>Function</vt:lpstr>
      <vt:lpstr>Function</vt:lpstr>
      <vt:lpstr>Function</vt:lpstr>
      <vt:lpstr>Function</vt:lpstr>
      <vt:lpstr>Function</vt:lpstr>
      <vt:lpstr>Function</vt:lpstr>
      <vt:lpstr>Function</vt:lpstr>
    </vt:vector>
  </TitlesOfParts>
  <Company>University of Washington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[VMV] visualization metaphor and visualization Regular meeting note</dc:title>
  <dc:creator>Sungsoo Hong</dc:creator>
  <cp:lastModifiedBy>Sungsoo Hong</cp:lastModifiedBy>
  <cp:revision>227</cp:revision>
  <dcterms:created xsi:type="dcterms:W3CDTF">2014-11-05T23:49:53Z</dcterms:created>
  <dcterms:modified xsi:type="dcterms:W3CDTF">2016-05-09T20:57:33Z</dcterms:modified>
</cp:coreProperties>
</file>

<file path=docProps/thumbnail.jpeg>
</file>